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3" r:id="rId4"/>
    <p:sldId id="265" r:id="rId5"/>
    <p:sldId id="266" r:id="rId6"/>
    <p:sldId id="267" r:id="rId7"/>
    <p:sldId id="275" r:id="rId8"/>
    <p:sldId id="312" r:id="rId9"/>
    <p:sldId id="313" r:id="rId10"/>
    <p:sldId id="271" r:id="rId11"/>
    <p:sldId id="318" r:id="rId12"/>
    <p:sldId id="268" r:id="rId13"/>
    <p:sldId id="315" r:id="rId14"/>
    <p:sldId id="316" r:id="rId15"/>
    <p:sldId id="276" r:id="rId16"/>
    <p:sldId id="277" r:id="rId17"/>
    <p:sldId id="314" r:id="rId18"/>
    <p:sldId id="274" r:id="rId19"/>
    <p:sldId id="273" r:id="rId20"/>
    <p:sldId id="285" r:id="rId21"/>
    <p:sldId id="262" r:id="rId22"/>
    <p:sldId id="282" r:id="rId23"/>
    <p:sldId id="283" r:id="rId24"/>
    <p:sldId id="284" r:id="rId25"/>
    <p:sldId id="289" r:id="rId26"/>
    <p:sldId id="319" r:id="rId27"/>
    <p:sldId id="320" r:id="rId28"/>
    <p:sldId id="321" r:id="rId29"/>
    <p:sldId id="322" r:id="rId30"/>
    <p:sldId id="323" r:id="rId31"/>
    <p:sldId id="270" r:id="rId32"/>
    <p:sldId id="259" r:id="rId33"/>
    <p:sldId id="290" r:id="rId34"/>
    <p:sldId id="305" r:id="rId35"/>
    <p:sldId id="306" r:id="rId36"/>
    <p:sldId id="307" r:id="rId37"/>
    <p:sldId id="309" r:id="rId38"/>
    <p:sldId id="310" r:id="rId39"/>
    <p:sldId id="311" r:id="rId40"/>
    <p:sldId id="308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7FA"/>
    <a:srgbClr val="FF7C80"/>
    <a:srgbClr val="A4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BF7E-EB58-4FFA-8A54-A44AB967FCC0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C0FA-5885-48F4-80AE-A5B11BE3906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27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B1D3-D6F0-45C8-A39B-1CF2152A336E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9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2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56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0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94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1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5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66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4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29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34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9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D5-8D24-487E-BEE9-C5E3E81C43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F56E-1B62-4009-A3FA-A4DC029D363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74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0.jpg"/><Relationship Id="rId4" Type="http://schemas.openxmlformats.org/officeDocument/2006/relationships/image" Target="../media/image36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1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tmp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news/%D0%9D%D0%BE%D0%B2%D0%B8%D0%BD%D0%B8/2018/10/12/priyomu-dlya-zdobuttya-okr-molodshogo-spetsialista.pdf" TargetMode="Externa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31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7.jpg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7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69.png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2.png"/><Relationship Id="rId9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39.png"/><Relationship Id="rId3" Type="http://schemas.openxmlformats.org/officeDocument/2006/relationships/image" Target="../media/image82.jpeg"/><Relationship Id="rId7" Type="http://schemas.openxmlformats.org/officeDocument/2006/relationships/image" Target="../media/image83.jpeg"/><Relationship Id="rId12" Type="http://schemas.openxmlformats.org/officeDocument/2006/relationships/image" Target="../media/image36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6.png"/><Relationship Id="rId5" Type="http://schemas.openxmlformats.org/officeDocument/2006/relationships/image" Target="../media/image2.png"/><Relationship Id="rId15" Type="http://schemas.openxmlformats.org/officeDocument/2006/relationships/image" Target="../media/image18.jpeg"/><Relationship Id="rId10" Type="http://schemas.openxmlformats.org/officeDocument/2006/relationships/image" Target="../media/image85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00" y="2473376"/>
            <a:ext cx="10780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ЗОВНІШНЄ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НЕЗАЛЕЖНЕ ОЦІНЮВАННЯ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2019</a:t>
            </a:r>
            <a:endParaRPr lang="uk-UA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B&amp;W" panose="020B04030607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0" y="0"/>
            <a:ext cx="2115379" cy="2115379"/>
          </a:xfrm>
          <a:prstGeom prst="rect">
            <a:avLst/>
          </a:prstGeom>
        </p:spPr>
      </p:pic>
      <p:pic>
        <p:nvPicPr>
          <p:cNvPr id="5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" y="336304"/>
            <a:ext cx="2525612" cy="1442769"/>
          </a:xfrm>
          <a:prstGeom prst="rect">
            <a:avLst/>
          </a:prstGeom>
          <a:noFill/>
          <a:ln>
            <a:noFill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круглений прямокутник 38"/>
          <p:cNvSpPr/>
          <p:nvPr/>
        </p:nvSpPr>
        <p:spPr>
          <a:xfrm>
            <a:off x="8444380" y="4288676"/>
            <a:ext cx="1915517" cy="650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8475055" y="3369259"/>
            <a:ext cx="3359081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8440300" y="2581461"/>
            <a:ext cx="2790715" cy="607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8444380" y="1754872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988271" y="1802907"/>
            <a:ext cx="28477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 ім</a:t>
            </a:r>
            <a:r>
              <a:rPr lang="en-US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я, по батьков</a:t>
            </a:r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8401202" y="3409698"/>
            <a:ext cx="3491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8475055" y="2692333"/>
            <a:ext cx="27559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дата, підпис</a:t>
            </a:r>
          </a:p>
        </p:txBody>
      </p:sp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7062170" y="2034642"/>
            <a:ext cx="1339032" cy="6884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9" y="1623104"/>
            <a:ext cx="1314076" cy="1314076"/>
          </a:xfrm>
          <a:prstGeom prst="rect">
            <a:avLst/>
          </a:prstGeom>
        </p:spPr>
      </p:pic>
      <p:sp>
        <p:nvSpPr>
          <p:cNvPr id="31" name="Стрілка вліво 30"/>
          <p:cNvSpPr/>
          <p:nvPr/>
        </p:nvSpPr>
        <p:spPr>
          <a:xfrm>
            <a:off x="7641457" y="2781950"/>
            <a:ext cx="773493" cy="5904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3"/>
          <p:cNvSpPr/>
          <p:nvPr/>
        </p:nvSpPr>
        <p:spPr>
          <a:xfrm>
            <a:off x="7390622" y="3612643"/>
            <a:ext cx="1061003" cy="7798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Стрілка вліво 27"/>
          <p:cNvSpPr/>
          <p:nvPr/>
        </p:nvSpPr>
        <p:spPr>
          <a:xfrm rot="10800000">
            <a:off x="4474813" y="4624744"/>
            <a:ext cx="365133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трілка вліво 37"/>
          <p:cNvSpPr/>
          <p:nvPr/>
        </p:nvSpPr>
        <p:spPr>
          <a:xfrm rot="10800000" flipV="1">
            <a:off x="4464867" y="5760207"/>
            <a:ext cx="46826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Стрілка вліво 41"/>
          <p:cNvSpPr/>
          <p:nvPr/>
        </p:nvSpPr>
        <p:spPr>
          <a:xfrm rot="10800000" flipV="1">
            <a:off x="4444454" y="3892871"/>
            <a:ext cx="39549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4473168" y="3442387"/>
            <a:ext cx="386172" cy="5908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48" name="Прямокутник 47"/>
          <p:cNvSpPr/>
          <p:nvPr/>
        </p:nvSpPr>
        <p:spPr>
          <a:xfrm>
            <a:off x="8184293" y="4410557"/>
            <a:ext cx="24356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49" name="Стрілка вліво 48"/>
          <p:cNvSpPr/>
          <p:nvPr/>
        </p:nvSpPr>
        <p:spPr>
          <a:xfrm rot="994693">
            <a:off x="7664071" y="4309926"/>
            <a:ext cx="790708" cy="49612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561865">
            <a:off x="4185332" y="1904174"/>
            <a:ext cx="823694" cy="6209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2895206">
            <a:off x="8021510" y="5962922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756072" y="6020553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2456163" y="1817550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549349" y="3134851"/>
            <a:ext cx="1915517" cy="54165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725335" y="4342017"/>
            <a:ext cx="1725923" cy="60471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504934" y="5039893"/>
            <a:ext cx="3939519" cy="172383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507835" y="3741524"/>
            <a:ext cx="1915517" cy="48071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Домашня адреса</a:t>
            </a:r>
          </a:p>
        </p:txBody>
      </p:sp>
    </p:spTree>
    <p:extLst>
      <p:ext uri="{BB962C8B-B14F-4D97-AF65-F5344CB8AC3E}">
        <p14:creationId xmlns:p14="http://schemas.microsoft.com/office/powerpoint/2010/main" val="2284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0800000">
            <a:off x="7908894" y="5585344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813619" y="5463121"/>
            <a:ext cx="2381595" cy="10054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3х4, </a:t>
            </a:r>
            <a:r>
              <a:rPr lang="uk-UA" sz="20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наклеїти злегка </a:t>
            </a:r>
            <a:endParaRPr lang="uk-UA" b="1" i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010512">
            <a:off x="3930270" y="1901303"/>
            <a:ext cx="823694" cy="620950"/>
          </a:xfrm>
          <a:prstGeom prst="rect">
            <a:avLst/>
          </a:prstGeom>
        </p:spPr>
      </p:pic>
      <p:sp>
        <p:nvSpPr>
          <p:cNvPr id="58" name="Округлений прямокутник 57"/>
          <p:cNvSpPr/>
          <p:nvPr/>
        </p:nvSpPr>
        <p:spPr>
          <a:xfrm>
            <a:off x="2070046" y="1928911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</a:t>
            </a:r>
            <a:r>
              <a:rPr lang="uk-UA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831273" y="1835489"/>
            <a:ext cx="3424452" cy="127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323475" y="226899"/>
            <a:ext cx="8444664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Відповідальна особа у закладі освіти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622993" y="2956053"/>
            <a:ext cx="4668981" cy="164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9648" y="4484672"/>
            <a:ext cx="4632213" cy="111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91974" y="5486400"/>
            <a:ext cx="4572000" cy="1297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Передає/надсилає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комплекти реєстраційних документів до Київського РЦОЯО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7" y="3231685"/>
            <a:ext cx="2159672" cy="3626315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7" y="2278506"/>
            <a:ext cx="2201694" cy="20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1482237"/>
            <a:ext cx="6349685" cy="5135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64" y="1803924"/>
            <a:ext cx="4557016" cy="341025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7662" y="2409898"/>
            <a:ext cx="4694937" cy="3100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44178" y="3496050"/>
            <a:ext cx="4801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96362">
            <a:off x="5870730" y="4536494"/>
            <a:ext cx="1036823" cy="781619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870904" y="157675"/>
            <a:ext cx="7036476" cy="132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Формування комплектів реєстраційних документів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0971" y="5510461"/>
            <a:ext cx="2980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>
            <a:off x="4945775" y="689548"/>
            <a:ext cx="5545897" cy="5996065"/>
          </a:xfrm>
          <a:prstGeom prst="rect">
            <a:avLst/>
          </a:prstGeom>
        </p:spPr>
      </p:pic>
      <p:sp>
        <p:nvSpPr>
          <p:cNvPr id="56" name="Округлений прямокутник 55"/>
          <p:cNvSpPr/>
          <p:nvPr/>
        </p:nvSpPr>
        <p:spPr>
          <a:xfrm>
            <a:off x="360065" y="2410691"/>
            <a:ext cx="4071299" cy="193963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34"/>
            <a:ext cx="2045739" cy="1547802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679557" y="169157"/>
            <a:ext cx="7036476" cy="363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ВАЖЛИВО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AGCrownStyl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65" y="2718774"/>
            <a:ext cx="39262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sz="2400" b="1" dirty="0" smtClean="0">
                <a:solidFill>
                  <a:srgbClr val="343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3871173" y="2078827"/>
            <a:ext cx="914915" cy="19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817034" y="1351468"/>
            <a:ext cx="8299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04305" y="1127329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1704305" y="180695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бланк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347327" y="3912290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347326" y="4177226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Комплект документів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17104" y="2379959"/>
            <a:ext cx="3808414" cy="1019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писок осіб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32364" y="1661703"/>
            <a:ext cx="4930803" cy="1088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32363" y="1887518"/>
            <a:ext cx="49308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763658" y="2896146"/>
            <a:ext cx="5299510" cy="3897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803840" y="2925139"/>
            <a:ext cx="538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паспорта)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клопотанням закладу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3446" y="3766438"/>
            <a:ext cx="3716060" cy="1456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Реєстраційні картки та копії паспорта кожного учасника із списку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160156" y="4789310"/>
            <a:ext cx="1532651" cy="1657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751400" y="3810465"/>
            <a:ext cx="1532651" cy="1657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5120105" y="2582512"/>
            <a:ext cx="1532651" cy="1657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646607">
            <a:off x="5313488" y="3595448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4341577" y="5821229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942463" y="4823401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6897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Документи, що  додаються для окремих категорій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8002183" y="2014751"/>
            <a:ext cx="3840047" cy="34504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20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sz="2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які подають документи, оформлені іноземною 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копія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нотаріально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засвідченого перекладу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українською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мовою документів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наданих для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реєстрації</a:t>
            </a:r>
            <a:endParaRPr lang="uk-UA" altLang="ru-RU" sz="2000" kern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0341" y="1666781"/>
            <a:ext cx="7368931" cy="2035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з особливими освітніми потребами: </a:t>
            </a:r>
            <a:endParaRPr lang="uk-UA" altLang="ru-RU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едичний </a:t>
            </a:r>
            <a:r>
              <a:rPr lang="uk-UA" altLang="ru-RU" b="1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висновок </a:t>
            </a:r>
            <a:r>
              <a:rPr lang="uk-UA" b="1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</a:t>
            </a:r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 особливих (спеціальних) умов для проходження зовнішнього незалежного оцінювання за формою №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086-3/о,</a:t>
            </a:r>
            <a:endParaRPr lang="uk-UA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наданий </a:t>
            </a:r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15410" y="4077326"/>
            <a:ext cx="7473862" cy="166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які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навчаються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кордоном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сесії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заява на участь у додатковій сесії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документи,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 підтверджують цей факт</a:t>
            </a:r>
            <a:endParaRPr lang="uk-UA" dirty="0">
              <a:latin typeface="Arial Black" panose="020B0A04020102020204" pitchFamily="34" charset="0"/>
            </a:endParaRP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endParaRPr lang="uk-UA" altLang="ru-RU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круглений прямокутник 20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45686" y="1686523"/>
            <a:ext cx="1159625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 </a:t>
            </a: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Київський РЦОЯО, а/с 86, м. Київ, 02192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AutoNum type="arabicParenR" startAt="2"/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ередати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установлені строки за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РЦОЯО,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Міста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Шалетт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1а, м. Київ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pPr>
              <a:lnSpc>
                <a:spcPts val="2000"/>
              </a:lnSpc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15.02.2019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здобувачів ПЗСО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25.02.2019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здобувачів ПЗСО з кількістю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осіб  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05.03.2019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освіти здобувачів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 з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випускників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осіб</a:t>
            </a:r>
            <a:endParaRPr lang="uk-UA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3" y="5879643"/>
            <a:ext cx="1457623" cy="971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3" y="5577621"/>
            <a:ext cx="1019621" cy="1019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67" y="5872947"/>
            <a:ext cx="1073940" cy="1073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2" y="5318629"/>
            <a:ext cx="977490" cy="977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72" y="5664908"/>
            <a:ext cx="1262422" cy="1262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90" y="5213684"/>
            <a:ext cx="710999" cy="710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24" y="5213685"/>
            <a:ext cx="1461452" cy="836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" y="-48980"/>
            <a:ext cx="2072032" cy="1567695"/>
          </a:xfrm>
          <a:prstGeom prst="rect">
            <a:avLst/>
          </a:prstGeom>
        </p:spPr>
      </p:pic>
      <p:sp>
        <p:nvSpPr>
          <p:cNvPr id="20" name="Округлений прямокутник 19"/>
          <p:cNvSpPr/>
          <p:nvPr/>
        </p:nvSpPr>
        <p:spPr>
          <a:xfrm>
            <a:off x="2743200" y="176011"/>
            <a:ext cx="6760564" cy="1146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Відправлення комплектів реєстраційних документів</a:t>
            </a:r>
            <a:endParaRPr lang="uk-UA" sz="3600" b="1" noProof="1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" y="5478148"/>
            <a:ext cx="1073600" cy="1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5720" y="1505016"/>
            <a:ext cx="5902707" cy="204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6" y="97701"/>
            <a:ext cx="2311514" cy="152935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63739" y="1634609"/>
            <a:ext cx="56365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Здобувачам повної загальної середньої освіти </a:t>
            </a:r>
            <a:r>
              <a:rPr lang="uk-UA" altLang="ru-RU" sz="16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поточного </a:t>
            </a:r>
            <a:r>
              <a:rPr lang="uk-UA" alt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року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індивідуальний конверт буде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надіслано</a:t>
            </a:r>
          </a:p>
          <a:p>
            <a:pPr algn="ctr"/>
            <a:r>
              <a:rPr lang="uk-UA" altLang="ru-RU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</a:t>
            </a:r>
            <a:r>
              <a:rPr lang="uk-UA" altLang="ru-RU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адресу закладу освіти, де вони навчаються</a:t>
            </a:r>
          </a:p>
          <a:p>
            <a:pPr algn="ctr"/>
            <a:endParaRPr lang="en-US" altLang="ru-RU" sz="16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Заклад освіти отримає </a:t>
            </a:r>
            <a:r>
              <a:rPr lang="uk-UA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Відомість видачі індивідуальних конвертів</a:t>
            </a: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01" y="1463910"/>
            <a:ext cx="35036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66032" y="1932748"/>
            <a:ext cx="27495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7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8492" y="3545136"/>
            <a:ext cx="4685707" cy="1169551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uk-UA" altLang="ru-RU" b="1" dirty="0">
                <a:solidFill>
                  <a:srgbClr val="002060"/>
                </a:solidFill>
              </a:rPr>
              <a:t>веб-сайті </a:t>
            </a:r>
            <a:r>
              <a:rPr lang="uk-UA" altLang="ru-RU" b="1" dirty="0" smtClean="0">
                <a:solidFill>
                  <a:srgbClr val="002060"/>
                </a:solidFill>
              </a:rPr>
              <a:t>УЦОЯО </a:t>
            </a:r>
            <a:r>
              <a:rPr lang="uk-UA" altLang="ru-RU" b="1" dirty="0">
                <a:solidFill>
                  <a:srgbClr val="002060"/>
                </a:solidFill>
              </a:rPr>
              <a:t>створюється </a:t>
            </a:r>
            <a:r>
              <a:rPr lang="uk-UA" altLang="ru-RU" b="1" dirty="0">
                <a:solidFill>
                  <a:srgbClr val="CC3300"/>
                </a:solidFill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</a:rPr>
              <a:t>, </a:t>
            </a:r>
            <a:r>
              <a:rPr lang="uk-UA" altLang="ru-RU" b="1" dirty="0">
                <a:solidFill>
                  <a:srgbClr val="002060"/>
                </a:solidFill>
              </a:rPr>
              <a:t>доступ до якої здійснюється за</a:t>
            </a:r>
          </a:p>
          <a:p>
            <a:pPr algn="ctr" eaLnBrk="1" hangingPunct="1"/>
            <a:r>
              <a:rPr lang="uk-UA" altLang="ru-RU" b="1" u="sng" dirty="0">
                <a:solidFill>
                  <a:srgbClr val="000099"/>
                </a:solidFill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</a:rPr>
              <a:t> </a:t>
            </a:r>
            <a:r>
              <a:rPr lang="uk-UA" altLang="ru-RU" b="1" dirty="0">
                <a:solidFill>
                  <a:srgbClr val="002060"/>
                </a:solidFill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en-US" altLang="ru-RU" b="1" u="sng" dirty="0">
                <a:solidFill>
                  <a:srgbClr val="002060"/>
                </a:solidFill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8652" r="1871" b="6462"/>
          <a:stretch>
            <a:fillRect/>
          </a:stretch>
        </p:blipFill>
        <p:spPr bwMode="auto">
          <a:xfrm>
            <a:off x="7424371" y="3545136"/>
            <a:ext cx="36671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7" y="4550821"/>
            <a:ext cx="3245851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4927" b="24586"/>
          <a:stretch>
            <a:fillRect/>
          </a:stretch>
        </p:blipFill>
        <p:spPr bwMode="auto">
          <a:xfrm>
            <a:off x="6324481" y="4577248"/>
            <a:ext cx="495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6" name="Стрічка лицем догори 15"/>
          <p:cNvSpPr/>
          <p:nvPr/>
        </p:nvSpPr>
        <p:spPr>
          <a:xfrm>
            <a:off x="2447676" y="69819"/>
            <a:ext cx="787347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Результати реєстрації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" y="4749255"/>
            <a:ext cx="4660789" cy="19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" y="1374857"/>
            <a:ext cx="11912729" cy="4980974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03" y="4424608"/>
            <a:ext cx="1951878" cy="1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5431742" y="4709822"/>
            <a:ext cx="1036823" cy="78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42387" t="46073" r="43877" b="19791"/>
          <a:stretch/>
        </p:blipFill>
        <p:spPr>
          <a:xfrm rot="2226682">
            <a:off x="2955003" y="4158259"/>
            <a:ext cx="1851426" cy="2427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98">
            <a:off x="4221917" y="5149417"/>
            <a:ext cx="1775712" cy="1517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18646" t="34096" r="58907" b="20569"/>
          <a:stretch/>
        </p:blipFill>
        <p:spPr>
          <a:xfrm rot="2606553">
            <a:off x="1394400" y="4256961"/>
            <a:ext cx="1964331" cy="2230526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397887" y="4924759"/>
            <a:ext cx="1818271" cy="12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ічка лицем догори 16"/>
          <p:cNvSpPr/>
          <p:nvPr/>
        </p:nvSpPr>
        <p:spPr>
          <a:xfrm>
            <a:off x="2608289" y="155939"/>
            <a:ext cx="794572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Перереєстрація</a:t>
            </a:r>
          </a:p>
          <a:p>
            <a:pPr algn="ctr"/>
            <a:r>
              <a:rPr lang="uk-UA" sz="4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25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37309" y="1616753"/>
            <a:ext cx="10382248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 </a:t>
            </a:r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картку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скориставшись сервісом «</a:t>
            </a:r>
            <a:r>
              <a:rPr lang="uk-UA" sz="2400" noProof="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sz="24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зміни»,</a:t>
            </a:r>
            <a:r>
              <a:rPr kumimoji="0" lang="uk-UA" sz="24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готує копії документів, що посвідчують особу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2400" b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400" b="1" baseline="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 закладі освіти створює окремий 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  <a:endParaRPr kumimoji="0" lang="uk-UA" sz="24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Фрагмент екран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83" y="4238020"/>
            <a:ext cx="3655954" cy="23194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528806" y="5458330"/>
            <a:ext cx="1017431" cy="3090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7912986">
            <a:off x="11348904" y="5145033"/>
            <a:ext cx="579375" cy="4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24" y="0"/>
            <a:ext cx="1233875" cy="123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9361" cy="1331128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615179" y="1293723"/>
            <a:ext cx="11302001" cy="530651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09075" y="1592490"/>
            <a:ext cx="10298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Порядок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проведення зовнішнього незалежного оцінювання результатів навчання, здобутих на основі повної загальної середньої освіти,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наказом Міністерства освіти і науки України від 10 січня 2017 року № 25,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27 січня 2017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118/29986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Міністерства освіти і науки України від 22 серпня 2018 року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11 вересня 2018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1030/32482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УЦОЯО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26.11.2015 № 95 «Про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Умов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додатковій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сесії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зовнішнього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оцінювання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1629896"/>
            <a:ext cx="1144183" cy="1428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4872665"/>
            <a:ext cx="1144183" cy="1428806"/>
          </a:xfrm>
          <a:prstGeom prst="rect">
            <a:avLst/>
          </a:prstGeom>
        </p:spPr>
      </p:pic>
      <p:sp>
        <p:nvSpPr>
          <p:cNvPr id="8" name="Стрічка лицем догори 7"/>
          <p:cNvSpPr/>
          <p:nvPr/>
        </p:nvSpPr>
        <p:spPr>
          <a:xfrm>
            <a:off x="2655657" y="107520"/>
            <a:ext cx="7429677" cy="1250225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Нормативні документи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814403" y="357624"/>
            <a:ext cx="702289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Державна підсумкова атестація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406" y="2173326"/>
            <a:ext cx="8354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зовнішнього оцінювання із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навчальних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предметів зараховуються як результати державної підсумкової атестації </a:t>
            </a:r>
            <a:endParaRPr lang="uk-UA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шкалою 1–12 балів) за освітній рівень повної загальної середньої освіти  для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учнів,  студентів, які в 2019 році завершують здобуття повної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загальної середньої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466110" y="198636"/>
            <a:ext cx="7862114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Українська мова і література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9" y="220394"/>
            <a:ext cx="1344270" cy="1102174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57935"/>
            <a:ext cx="6419198" cy="50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766" y="1707042"/>
            <a:ext cx="49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українська мова і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література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(частина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української мови) 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(обов’язково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529" y="247917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«Українська мова» містить 33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038" y="3779701"/>
            <a:ext cx="391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«Українська література» містить 24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308" y="508812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3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«Власне висловлення» містить одне завдання відкритої форми.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треба записати в бланку відповідей Б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61" y="3741976"/>
            <a:ext cx="160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Робота складається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43" y="1757935"/>
            <a:ext cx="5443757" cy="503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963" y="2920675"/>
            <a:ext cx="3614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 частин 1 і 3 буде зараховано як 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11" y="6351266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521526" y="198636"/>
            <a:ext cx="738447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Історія України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00" y="221812"/>
            <a:ext cx="1344270" cy="1102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3" y="1757936"/>
            <a:ext cx="5397592" cy="4285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3048" y="2707826"/>
            <a:ext cx="37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частини 1 буде зараховано (за вибором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учня)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7" y="1757935"/>
            <a:ext cx="6407156" cy="4285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710" y="2168707"/>
            <a:ext cx="550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ХХ – початку ХХІ ст.» містить 30 завдань різних форм.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 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10" y="4388307"/>
            <a:ext cx="5230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від найдавніших часів до кінця ХІХ ст.» містить 30 завдань різних форм. </a:t>
            </a:r>
          </a:p>
          <a:p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21" y="6254330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1553946"/>
            <a:ext cx="6272462" cy="5179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Математика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166" y="2775011"/>
            <a:ext cx="3782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1–28, 31, 32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 математики буде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зараховано 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68" y="170985"/>
            <a:ext cx="1344270" cy="1102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2215249"/>
            <a:ext cx="5460082" cy="451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715" y="2475170"/>
            <a:ext cx="373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вибором однієї правильної відповіді (20 завдань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909" y="3590564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встановлення відповідності (4 завдання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00" y="4714003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з короткою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відповіддю (6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908" y="5828266"/>
            <a:ext cx="38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розгорнутою відповіддю (3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завдання)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35528" y="1551709"/>
            <a:ext cx="5486400" cy="6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1556520"/>
            <a:ext cx="546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Сертифікаційна робота з математики налічує 33 завдання різних форм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51" y="5809904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5163" cy="164572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693913" y="198636"/>
            <a:ext cx="729521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Англійська мова</a:t>
            </a:r>
            <a:endParaRPr lang="uk-UA" sz="48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991" y="198636"/>
            <a:ext cx="1344270" cy="110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137" y="1510145"/>
            <a:ext cx="5341700" cy="5250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18" y="1589663"/>
            <a:ext cx="467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«Розуміння мови на слух (аудіювання)»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 1–3)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завдань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різних форм. 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306" y="2969761"/>
            <a:ext cx="436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«Читання»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 4–7)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22 завдання різних форм.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713077"/>
            <a:ext cx="3394195" cy="54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52117"/>
            <a:ext cx="4367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«Використання мови» </a:t>
            </a:r>
            <a:endParaRPr lang="uk-UA" sz="16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8 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 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9)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20 завдань.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57" y="5599279"/>
            <a:ext cx="434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«Письмо»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одне завдання відкритої форми.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записується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71" y="1498766"/>
            <a:ext cx="6802110" cy="5262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666">
            <a:off x="6382066" y="2397425"/>
            <a:ext cx="3019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1–3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«Розуміння мови на слух (аудіювання)»,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4–6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«Читання», завдань 39–43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8,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завдань 49–53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9 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«Використання мови» та завдання частини «Письмо»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 для тих, хто вивчав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англійську мову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стандарту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або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академічному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 rot="313896">
            <a:off x="9496392" y="3401856"/>
            <a:ext cx="2243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освіти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 вибором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випускника) для тих, хто вивчав англійську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мову на 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профільному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19" y="5899450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691771" y="306797"/>
            <a:ext cx="7107382" cy="12501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Вступ - 2019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13" y="3977643"/>
            <a:ext cx="2755323" cy="275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0812" y="2382981"/>
            <a:ext cx="80944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Відповідно до 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Умов прийому на навчання до закладів вищої освіти України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2019 року під час вступу до вишу зараховуватимуть результати зовнішнього незалежного оцінювання 2017, 2018 та 2019 років з усіх предметів, крім іноземних мов. 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іноземної мови, 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вступник має право подавати оцінку із сертифікатів 2018 та 2019 років  (англійська, німецька, французька або іспанська) на власний 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розсуд.</a:t>
            </a:r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278" y="1863776"/>
            <a:ext cx="1199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nna-Faustina script" panose="02010905080308020102" pitchFamily="2" charset="0"/>
              </a:rPr>
              <a:t>П</a:t>
            </a:r>
            <a:r>
              <a:rPr lang="uk-UA" sz="3200" b="1" i="1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еред початком реєстрації визначитися з переліком предметів </a:t>
            </a:r>
            <a:endParaRPr lang="uk-UA" sz="3200" b="1" i="1" dirty="0">
              <a:solidFill>
                <a:srgbClr val="FF000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498092" y="337743"/>
            <a:ext cx="494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u="sng" dirty="0" smtClean="0">
                <a:solidFill>
                  <a:srgbClr val="C00000"/>
                </a:solidFill>
                <a:latin typeface="Anna-Faustina script" panose="02010905080308020102" pitchFamily="2" charset="0"/>
              </a:rPr>
              <a:t>Вибір предметів </a:t>
            </a:r>
            <a:endParaRPr lang="uk-UA" sz="4800" i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35429" y="3500069"/>
            <a:ext cx="11509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на навчання до закладів вищої освіти України в 2019 році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11.10.2018 року № 109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Міністерстві юстиції України</a:t>
            </a:r>
          </a:p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грудня 2018 року за №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1456/32908</a:t>
            </a:r>
          </a:p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до Умов вступу до закладів вищої освіти України </a:t>
            </a:r>
          </a:p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(пункт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розділу VII)</a:t>
            </a:r>
          </a:p>
        </p:txBody>
      </p:sp>
    </p:spTree>
    <p:extLst>
      <p:ext uri="{BB962C8B-B14F-4D97-AF65-F5344CB8AC3E}">
        <p14:creationId xmlns:p14="http://schemas.microsoft.com/office/powerpoint/2010/main" val="72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60595"/>
              </p:ext>
            </p:extLst>
          </p:nvPr>
        </p:nvGraphicFramePr>
        <p:xfrm>
          <a:off x="1149770" y="1142495"/>
          <a:ext cx="10463135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56">
                  <a:extLst>
                    <a:ext uri="{9D8B030D-6E8A-4147-A177-3AD203B41FA5}">
                      <a16:colId xmlns:a16="http://schemas.microsoft.com/office/drawing/2014/main" xmlns="" val="2784279605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xmlns="" val="3001427598"/>
                    </a:ext>
                  </a:extLst>
                </a:gridCol>
                <a:gridCol w="1701044">
                  <a:extLst>
                    <a:ext uri="{9D8B030D-6E8A-4147-A177-3AD203B41FA5}">
                      <a16:colId xmlns:a16="http://schemas.microsoft.com/office/drawing/2014/main" xmlns="" val="298215604"/>
                    </a:ext>
                  </a:extLst>
                </a:gridCol>
                <a:gridCol w="1786667">
                  <a:extLst>
                    <a:ext uri="{9D8B030D-6E8A-4147-A177-3AD203B41FA5}">
                      <a16:colId xmlns:a16="http://schemas.microsoft.com/office/drawing/2014/main" xmlns="" val="1037481816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xmlns="" val="792821311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xmlns="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Галузь знань</a:t>
                      </a:r>
                      <a:endParaRPr lang="uk-U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Спеціальність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uk-UA" sz="1400" baseline="0" dirty="0" smtClean="0"/>
                        <a:t> Освіта/педагогіка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014.08</a:t>
                      </a:r>
                      <a:r>
                        <a:rPr lang="uk-UA" sz="1400" dirty="0" smtClean="0"/>
                        <a:t> Середня освіта (Фізика)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015.15</a:t>
                      </a:r>
                      <a:r>
                        <a:rPr lang="uk-UA" sz="1400" dirty="0" smtClean="0"/>
                        <a:t> Професійна освіта (Охорона здоров’я)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біологія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uk-UA" sz="1400" dirty="0" smtClean="0"/>
                        <a:t> Культура і мистецтво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021</a:t>
                      </a:r>
                      <a:r>
                        <a:rPr lang="uk-UA" sz="1400" dirty="0" smtClean="0"/>
                        <a:t> Аудіовізуальне мистецтво та виробництво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 конкурс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022</a:t>
                      </a:r>
                      <a:r>
                        <a:rPr lang="uk-UA" sz="1400" dirty="0" smtClean="0"/>
                        <a:t> Дизайн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</a:t>
                      </a:r>
                      <a:r>
                        <a:rPr lang="uk-UA" sz="1400" baseline="0" dirty="0" smtClean="0"/>
                        <a:t> конкурс / 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028</a:t>
                      </a:r>
                      <a:r>
                        <a:rPr lang="uk-UA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</a:rPr>
                        <a:t>Менеджмент соціокультурної діяльності</a:t>
                      </a:r>
                      <a:endParaRPr lang="uk-U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19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r>
                        <a:rPr lang="uk-UA" sz="1400" dirty="0" smtClean="0"/>
                        <a:t> Гуманітарні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033</a:t>
                      </a:r>
                      <a:r>
                        <a:rPr lang="uk-UA" sz="1400" dirty="0" smtClean="0"/>
                        <a:t> Філософія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95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r>
                        <a:rPr lang="uk-UA" sz="1400" dirty="0" smtClean="0"/>
                        <a:t> Соціальні та поведінкові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053</a:t>
                      </a:r>
                      <a:r>
                        <a:rPr lang="uk-UA" sz="1400" dirty="0" smtClean="0"/>
                        <a:t> Психологія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</a:t>
                      </a:r>
                      <a:r>
                        <a:rPr lang="uk-UA" sz="1400" baseline="0" dirty="0" smtClean="0"/>
                        <a:t>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1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7561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3527" y="236435"/>
            <a:ext cx="659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" y="23643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42" y="0"/>
            <a:ext cx="1352358" cy="13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4070"/>
              </p:ext>
            </p:extLst>
          </p:nvPr>
        </p:nvGraphicFramePr>
        <p:xfrm>
          <a:off x="794481" y="1975811"/>
          <a:ext cx="10012067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76">
                  <a:extLst>
                    <a:ext uri="{9D8B030D-6E8A-4147-A177-3AD203B41FA5}">
                      <a16:colId xmlns:a16="http://schemas.microsoft.com/office/drawing/2014/main" xmlns="" val="2784279605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xmlns="" val="3001427598"/>
                    </a:ext>
                  </a:extLst>
                </a:gridCol>
                <a:gridCol w="1630171">
                  <a:extLst>
                    <a:ext uri="{9D8B030D-6E8A-4147-A177-3AD203B41FA5}">
                      <a16:colId xmlns:a16="http://schemas.microsoft.com/office/drawing/2014/main" xmlns="" val="298215604"/>
                    </a:ext>
                  </a:extLst>
                </a:gridCol>
                <a:gridCol w="1712226">
                  <a:extLst>
                    <a:ext uri="{9D8B030D-6E8A-4147-A177-3AD203B41FA5}">
                      <a16:colId xmlns:a16="http://schemas.microsoft.com/office/drawing/2014/main" xmlns="" val="1037481816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xmlns="" val="792821311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xmlns="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знань</a:t>
                      </a:r>
                      <a:endParaRPr lang="uk-UA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uk-UA" sz="1600" dirty="0" smtClean="0"/>
                        <a:t> Природничі науки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r>
                        <a:rPr lang="uk-UA" sz="1600" dirty="0" smtClean="0"/>
                        <a:t>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Без змін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r>
                        <a:rPr lang="uk-UA" sz="1600" baseline="0" dirty="0" smtClean="0"/>
                        <a:t> або 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r>
                        <a:rPr lang="uk-UA" sz="1600" dirty="0" smtClean="0"/>
                        <a:t> Фізика та астрономія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uk-UA" sz="1600" dirty="0" smtClean="0"/>
                        <a:t> Прикладна фізика та наноматеріали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uk-UA" sz="1600" dirty="0" smtClean="0"/>
                        <a:t> Охорона здоров’я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Всі спеціальності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 або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Залежно від спеціальності хімія або математика, або фізика,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математика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1930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546567"/>
            <a:ext cx="634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6" y="22346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250382" y="1511110"/>
            <a:ext cx="209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/>
              <a:t>Продовження таблиці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45" y="226387"/>
            <a:ext cx="7426037" cy="13255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Кількісний розподіл варіантів вибору другого та третього конкурсних предметів зі 151 спеціальност</a:t>
            </a:r>
            <a:r>
              <a:rPr lang="uk-UA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і</a:t>
            </a:r>
            <a:endParaRPr lang="uk-UA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345" y="1515649"/>
            <a:ext cx="7426037" cy="4922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7" y="365125"/>
            <a:ext cx="1909354" cy="115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25" y="2666173"/>
            <a:ext cx="3557391" cy="337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972" y="245450"/>
            <a:ext cx="1865538" cy="17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13799"/>
              </p:ext>
            </p:extLst>
          </p:nvPr>
        </p:nvGraphicFramePr>
        <p:xfrm>
          <a:off x="180108" y="2480056"/>
          <a:ext cx="3717252" cy="289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6">
                  <a:extLst>
                    <a:ext uri="{9D8B030D-6E8A-4147-A177-3AD203B41FA5}">
                      <a16:colId xmlns:a16="http://schemas.microsoft.com/office/drawing/2014/main" xmlns="" val="215079460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352878638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3260990735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3983220688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520707277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80850543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xmlns="" val="3687526220"/>
                    </a:ext>
                  </a:extLst>
                </a:gridCol>
              </a:tblGrid>
              <a:tr h="73688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26917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09225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51019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66126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2036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381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879" y="1863776"/>
            <a:ext cx="24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noProof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Травень</a:t>
            </a:r>
            <a:endParaRPr lang="uk-UA" sz="3600" b="1" noProof="1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82892"/>
              </p:ext>
            </p:extLst>
          </p:nvPr>
        </p:nvGraphicFramePr>
        <p:xfrm>
          <a:off x="4027712" y="1785737"/>
          <a:ext cx="4076569" cy="43100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6569">
                  <a:extLst>
                    <a:ext uri="{9D8B030D-6E8A-4147-A177-3AD203B41FA5}">
                      <a16:colId xmlns:a16="http://schemas.microsoft.com/office/drawing/2014/main" xmlns="" val="2705431824"/>
                    </a:ext>
                  </a:extLst>
                </a:gridCol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11867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010785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58577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43241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30459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04643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8462163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801230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140018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17630"/>
              </p:ext>
            </p:extLst>
          </p:nvPr>
        </p:nvGraphicFramePr>
        <p:xfrm>
          <a:off x="8352540" y="2481648"/>
          <a:ext cx="3631642" cy="289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6">
                  <a:extLst>
                    <a:ext uri="{9D8B030D-6E8A-4147-A177-3AD203B41FA5}">
                      <a16:colId xmlns:a16="http://schemas.microsoft.com/office/drawing/2014/main" xmlns="" val="215079460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352878638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3260990735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3983220688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520707277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80850543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xmlns="" val="3687526220"/>
                    </a:ext>
                  </a:extLst>
                </a:gridCol>
              </a:tblGrid>
              <a:tr h="7058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26917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09225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51019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66126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2036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381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9709" y="1833726"/>
            <a:ext cx="255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Червень</a:t>
            </a:r>
            <a:endParaRPr lang="ru-RU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sp>
        <p:nvSpPr>
          <p:cNvPr id="12" name="Блок-схема: вузол 11"/>
          <p:cNvSpPr/>
          <p:nvPr/>
        </p:nvSpPr>
        <p:spPr>
          <a:xfrm>
            <a:off x="65890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вузол 12"/>
          <p:cNvSpPr/>
          <p:nvPr/>
        </p:nvSpPr>
        <p:spPr>
          <a:xfrm>
            <a:off x="174932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вузол 13"/>
          <p:cNvSpPr/>
          <p:nvPr/>
        </p:nvSpPr>
        <p:spPr>
          <a:xfrm>
            <a:off x="9881286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вузол 14"/>
          <p:cNvSpPr/>
          <p:nvPr/>
        </p:nvSpPr>
        <p:spPr>
          <a:xfrm>
            <a:off x="8842000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вузол 15"/>
          <p:cNvSpPr/>
          <p:nvPr/>
        </p:nvSpPr>
        <p:spPr>
          <a:xfrm>
            <a:off x="9861065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вузол 16"/>
          <p:cNvSpPr/>
          <p:nvPr/>
        </p:nvSpPr>
        <p:spPr>
          <a:xfrm>
            <a:off x="142635" y="4932218"/>
            <a:ext cx="559858" cy="44334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вузол 17"/>
          <p:cNvSpPr/>
          <p:nvPr/>
        </p:nvSpPr>
        <p:spPr>
          <a:xfrm>
            <a:off x="680699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733202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вузол 19"/>
          <p:cNvSpPr/>
          <p:nvPr/>
        </p:nvSpPr>
        <p:spPr>
          <a:xfrm>
            <a:off x="8842000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909" y="2030545"/>
            <a:ext cx="2730674" cy="35394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Комбінації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вибору для третього конкурсного предмета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їхня частотність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5" y="402702"/>
            <a:ext cx="1909354" cy="115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99176"/>
              </p:ext>
            </p:extLst>
          </p:nvPr>
        </p:nvGraphicFramePr>
        <p:xfrm>
          <a:off x="4030534" y="402702"/>
          <a:ext cx="6050072" cy="626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36">
                  <a:extLst>
                    <a:ext uri="{9D8B030D-6E8A-4147-A177-3AD203B41FA5}">
                      <a16:colId xmlns:a16="http://schemas.microsoft.com/office/drawing/2014/main" xmlns="" val="21783149"/>
                    </a:ext>
                  </a:extLst>
                </a:gridCol>
                <a:gridCol w="2236936">
                  <a:extLst>
                    <a:ext uri="{9D8B030D-6E8A-4147-A177-3AD203B41FA5}">
                      <a16:colId xmlns:a16="http://schemas.microsoft.com/office/drawing/2014/main" xmlns="" val="2482576247"/>
                    </a:ext>
                  </a:extLst>
                </a:gridCol>
              </a:tblGrid>
              <a:tr h="5052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Franklin Gothic Demi" panose="020B0703020102020204" pitchFamily="34" charset="0"/>
                        </a:rPr>
                        <a:t>КОМБІНАЦІЇ</a:t>
                      </a:r>
                      <a:r>
                        <a:rPr lang="uk-UA" sz="1400" baseline="0" dirty="0" smtClean="0">
                          <a:latin typeface="Franklin Gothic Demi" panose="020B0703020102020204" pitchFamily="34" charset="0"/>
                        </a:rPr>
                        <a:t> ВИБОРУ ДЛЯ ТРЕТЬОГО КОНКУРСНОГО ПРЕДМЕТА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Franklin Gothic Demi" panose="020B0703020102020204" pitchFamily="34" charset="0"/>
                        </a:rPr>
                        <a:t>    ЧАСТОТА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246557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51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718315"/>
                  </a:ext>
                </a:extLst>
              </a:tr>
              <a:tr h="304094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Математика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14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4743610"/>
                  </a:ext>
                </a:extLst>
              </a:tr>
              <a:tr h="361343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Іноземна мова або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18077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96451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7183196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2143859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59790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754376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4959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Географія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96160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253599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Математика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32749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і</a:t>
                      </a:r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ноземна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39895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6586739"/>
                  </a:ext>
                </a:extLst>
              </a:tr>
              <a:tr h="42285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хімія,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28713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хімія,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032099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Географія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1400" b="1" baseline="0" smtClean="0">
                          <a:latin typeface="Arial Black" panose="020B0A04020102020204" pitchFamily="34" charset="0"/>
                        </a:rPr>
                        <a:t>або фізика, 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або хімія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23605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71" y="237684"/>
            <a:ext cx="1765329" cy="16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2649453" y="1712975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процедурою проведення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Пробне 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016103" y="3888619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допомагає розрахувати час написання сертифікаційної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35933" y="53902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зменшує психологічний стрес під час основного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710143" y="5602100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дає можливість побачити результат виконання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032693" y="2133956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форматами сертифікаційних робіт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82825" y="33447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навчає працювати з бланками, правильно їх заповнювати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Вигнута догори стрілка 10"/>
          <p:cNvSpPr/>
          <p:nvPr/>
        </p:nvSpPr>
        <p:spPr>
          <a:xfrm rot="19410337">
            <a:off x="6128074" y="1723426"/>
            <a:ext cx="2468150" cy="1273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20485958">
            <a:off x="7141549" y="3341636"/>
            <a:ext cx="2773669" cy="10749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Вигнута догори стрілка 14"/>
          <p:cNvSpPr/>
          <p:nvPr/>
        </p:nvSpPr>
        <p:spPr>
          <a:xfrm rot="836813">
            <a:off x="6098423" y="4790814"/>
            <a:ext cx="2441087" cy="804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Вигнута догори стрілка 15"/>
          <p:cNvSpPr/>
          <p:nvPr/>
        </p:nvSpPr>
        <p:spPr>
          <a:xfrm rot="8670344">
            <a:off x="3718895" y="5457483"/>
            <a:ext cx="2368764" cy="1352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игнута догори стрілка 16"/>
          <p:cNvSpPr/>
          <p:nvPr/>
        </p:nvSpPr>
        <p:spPr>
          <a:xfrm rot="14564625">
            <a:off x="3754240" y="2968985"/>
            <a:ext cx="2043930" cy="1038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Вигнута догори стрілка 17"/>
          <p:cNvSpPr/>
          <p:nvPr/>
        </p:nvSpPr>
        <p:spPr>
          <a:xfrm rot="12040751">
            <a:off x="2781043" y="4444965"/>
            <a:ext cx="2278232" cy="8771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2690" y="3217751"/>
            <a:ext cx="3713628" cy="21234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Пробне ЗНО</a:t>
            </a:r>
            <a:endParaRPr lang="uk-UA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0" y="2909455"/>
            <a:ext cx="4322816" cy="394854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35303" y="2909455"/>
            <a:ext cx="3730730" cy="21720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543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89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360-70-04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361-42-17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лінії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noProof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b="1" noProof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49665" y="5237018"/>
            <a:ext cx="4194674" cy="16209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http://testportal.gov.ua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</a:p>
        </p:txBody>
      </p:sp>
      <p:sp>
        <p:nvSpPr>
          <p:cNvPr id="9" name="Овал 8"/>
          <p:cNvSpPr/>
          <p:nvPr/>
        </p:nvSpPr>
        <p:spPr>
          <a:xfrm>
            <a:off x="8063345" y="2909455"/>
            <a:ext cx="4128655" cy="2050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http://kievtest.org.ua </a:t>
            </a:r>
            <a:r>
              <a:rPr lang="uk-UA" altLang="uk-UA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16182" y="5108138"/>
            <a:ext cx="3523724" cy="172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486-09-67 </a:t>
            </a:r>
            <a:r>
              <a:rPr lang="uk-UA" alt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 гарячої лінії УЦОЯО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23860" y="1440873"/>
            <a:ext cx="4929885" cy="16589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вул. Міста Шалетт,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1а</a:t>
            </a:r>
            <a:endParaRPr lang="uk-UA" altLang="uk-UA" sz="2000" b="1" dirty="0">
              <a:ln>
                <a:solidFill>
                  <a:srgbClr val="1178BF"/>
                </a:solidFill>
              </a:ln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листування: а</a:t>
            </a:r>
            <a:r>
              <a:rPr lang="en-US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м.Київ, 02192)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054" y="52009"/>
            <a:ext cx="836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GCrownStyle" pitchFamily="2" charset="0"/>
              </a:rPr>
              <a:t>Інформаційна підтримка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6982"/>
            <a:ext cx="4287186" cy="4951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21" y="1756982"/>
            <a:ext cx="8391991" cy="495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82" y="0"/>
            <a:ext cx="1648918" cy="16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2" y="1689209"/>
            <a:ext cx="10129770" cy="5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u="sng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613592">
            <a:off x="-37525" y="2509537"/>
            <a:ext cx="1442565" cy="93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8411210" cy="52121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48329">
            <a:off x="4276283" y="6188759"/>
            <a:ext cx="767877" cy="498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>
            <a:off x="6510546" y="6438050"/>
            <a:ext cx="880307" cy="571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93127"/>
            <a:ext cx="3311235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7790935" cy="4946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4105714"/>
            <a:ext cx="3089562" cy="2701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3077764" y="3819922"/>
            <a:ext cx="880307" cy="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4362787"/>
            <a:ext cx="2815314" cy="239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650" y="1274164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4" y="1757935"/>
            <a:ext cx="9082223" cy="500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40215" y="2902338"/>
            <a:ext cx="667009" cy="43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698620">
            <a:off x="6881577" y="6203464"/>
            <a:ext cx="880307" cy="57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593806">
            <a:off x="2363055" y="5098248"/>
            <a:ext cx="511513" cy="409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76699" y="3884746"/>
            <a:ext cx="619020" cy="4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6" y="1740466"/>
            <a:ext cx="6400453" cy="4787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5030445" y="5332449"/>
            <a:ext cx="880307" cy="57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744744">
            <a:off x="5169322" y="6143853"/>
            <a:ext cx="767877" cy="49858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675416" y="4724400"/>
            <a:ext cx="3283527" cy="924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3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0" y="1426564"/>
            <a:ext cx="3285149" cy="4696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59" y="1839618"/>
            <a:ext cx="3393873" cy="4622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34" y="2590800"/>
            <a:ext cx="3227001" cy="4244695"/>
          </a:xfrm>
          <a:prstGeom prst="rect">
            <a:avLst/>
          </a:prstGeom>
        </p:spPr>
      </p:pic>
      <p:sp>
        <p:nvSpPr>
          <p:cNvPr id="12" name="Вигнута донизу стрілка 11"/>
          <p:cNvSpPr/>
          <p:nvPr/>
        </p:nvSpPr>
        <p:spPr>
          <a:xfrm>
            <a:off x="2433979" y="5375543"/>
            <a:ext cx="2834908" cy="9675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игнута донизу стрілка 12"/>
          <p:cNvSpPr/>
          <p:nvPr/>
        </p:nvSpPr>
        <p:spPr>
          <a:xfrm>
            <a:off x="2679855" y="5428358"/>
            <a:ext cx="7226094" cy="1407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низу стрілка 13"/>
          <p:cNvSpPr/>
          <p:nvPr/>
        </p:nvSpPr>
        <p:spPr>
          <a:xfrm>
            <a:off x="3016499" y="5453029"/>
            <a:ext cx="4111331" cy="1062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" y="1757935"/>
            <a:ext cx="3539925" cy="3709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" y="4752109"/>
            <a:ext cx="3539925" cy="200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040128" y="4669787"/>
            <a:ext cx="1016401" cy="3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304801" y="4281055"/>
            <a:ext cx="5838150" cy="1970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31859" y="1863777"/>
            <a:ext cx="5611091" cy="188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96132"/>
              </p:ext>
            </p:extLst>
          </p:nvPr>
        </p:nvGraphicFramePr>
        <p:xfrm>
          <a:off x="6503080" y="1970733"/>
          <a:ext cx="5483144" cy="4310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83144">
                  <a:extLst>
                    <a:ext uri="{9D8B030D-6E8A-4147-A177-3AD203B41FA5}">
                      <a16:colId xmlns:a16="http://schemas.microsoft.com/office/drawing/2014/main" xmlns="" val="2705431824"/>
                    </a:ext>
                  </a:extLst>
                </a:gridCol>
              </a:tblGrid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1186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010785"/>
                  </a:ext>
                </a:extLst>
              </a:tr>
              <a:tr h="51081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58577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43241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30459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04643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8462163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801230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14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936" y="2118996"/>
            <a:ext cx="5440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000" dirty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ko-KR" sz="2000" dirty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не більш як із чотирьох навчальних предметів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67" y="3588327"/>
            <a:ext cx="2663357" cy="26633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06436" y="4482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Переклад тестів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з історії України, математики, біології, географії, фізики, </a:t>
            </a:r>
            <a:endParaRPr lang="uk-UA" altLang="ko-KR" dirty="0" smtClean="0"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хімії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буде здійснено </a:t>
            </a: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кримськотатарською, молдовською, польською, російською, румунською, угорською мовами </a:t>
            </a:r>
          </a:p>
        </p:txBody>
      </p:sp>
    </p:spTree>
    <p:extLst>
      <p:ext uri="{BB962C8B-B14F-4D97-AF65-F5344CB8AC3E}">
        <p14:creationId xmlns:p14="http://schemas.microsoft.com/office/powerpoint/2010/main" val="3735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" y="1630343"/>
            <a:ext cx="2725247" cy="4930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6" y="1795199"/>
            <a:ext cx="2886920" cy="3932436"/>
          </a:xfrm>
          <a:prstGeom prst="rect">
            <a:avLst/>
          </a:prstGeom>
        </p:spPr>
      </p:pic>
      <p:pic>
        <p:nvPicPr>
          <p:cNvPr id="3074" name="Picture 2" descr="Ð ÐµÐ·ÑÐ»ÑÑÐ°Ñ Ð¿Ð¾ÑÑÐºÑ Ð·Ð¾Ð±ÑÐ°Ð¶ÐµÐ½Ñ Ð·Ð° Ð·Ð°Ð¿Ð¸ÑÐ¾Ð¼ &quot;ÐºÑÐµÑÐ¾ÐºÐ¾Ð¿ÑÑ Ð¿Ð°ÑÐ¿Ð¾ÑÑÐ° ÐºÐ¾Ð´Ð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05" y="3489093"/>
            <a:ext cx="3642848" cy="24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335" y="1839618"/>
            <a:ext cx="2910327" cy="2112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4FB11B-BABB-4962-A5AD-DD4215ABBC50}"/>
              </a:ext>
            </a:extLst>
          </p:cNvPr>
          <p:cNvSpPr txBox="1"/>
          <p:nvPr/>
        </p:nvSpPr>
        <p:spPr>
          <a:xfrm>
            <a:off x="9039662" y="1625317"/>
            <a:ext cx="30781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копіях документів повинні бути: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напис </a:t>
            </a: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285637" y="311025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824218" y="481939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pic>
        <p:nvPicPr>
          <p:cNvPr id="1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3976892" y="1518950"/>
            <a:ext cx="13128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9131" y="1789569"/>
            <a:ext cx="238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Кутовий штамп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або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Офіційний бланк</a:t>
            </a:r>
            <a:endParaRPr lang="uk-UA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" y="4968422"/>
            <a:ext cx="681284" cy="681284"/>
          </a:xfrm>
          <a:prstGeom prst="rect">
            <a:avLst/>
          </a:prstGeom>
        </p:spPr>
      </p:pic>
      <p:pic>
        <p:nvPicPr>
          <p:cNvPr id="18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1109070" y="4387637"/>
            <a:ext cx="630715" cy="6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4130316"/>
            <a:ext cx="2078435" cy="2078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264875"/>
            <a:ext cx="1461452" cy="8366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888606"/>
            <a:ext cx="1457623" cy="97174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73599" y="3148445"/>
            <a:ext cx="1823158" cy="15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Петренко Данило Якович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078318" y="4761730"/>
            <a:ext cx="941396" cy="1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>
                <a:solidFill>
                  <a:schemeClr val="tx1"/>
                </a:solidFill>
              </a:rPr>
              <a:t>Петренко Д.Я.</a:t>
            </a:r>
            <a:endParaRPr lang="uk-UA" sz="700" dirty="0">
              <a:solidFill>
                <a:schemeClr val="tx1"/>
              </a:solidFill>
            </a:endParaRPr>
          </a:p>
        </p:txBody>
      </p:sp>
      <p:pic>
        <p:nvPicPr>
          <p:cNvPr id="2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302" y="5523530"/>
            <a:ext cx="1669601" cy="1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4833806" y="5044548"/>
            <a:ext cx="1784310" cy="11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093975" y="4227402"/>
            <a:ext cx="912905" cy="86876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4936786" y="5540144"/>
            <a:ext cx="661481" cy="99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dirty="0" smtClean="0"/>
              <a:t>0000000000</a:t>
            </a:r>
            <a:endParaRPr lang="uk-UA" sz="500" dirty="0"/>
          </a:p>
        </p:txBody>
      </p:sp>
      <p:sp>
        <p:nvSpPr>
          <p:cNvPr id="28" name="TextBox 27"/>
          <p:cNvSpPr txBox="1"/>
          <p:nvPr/>
        </p:nvSpPr>
        <p:spPr>
          <a:xfrm>
            <a:off x="4440760" y="5657773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4904790" y="5431766"/>
            <a:ext cx="661481" cy="99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b="1" dirty="0" smtClean="0">
                <a:solidFill>
                  <a:schemeClr val="tx1"/>
                </a:solidFill>
              </a:rPr>
              <a:t>ІПН</a:t>
            </a:r>
            <a:endParaRPr lang="uk-UA" sz="5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659389">
            <a:off x="5607624" y="5358575"/>
            <a:ext cx="315204" cy="2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451570" y="18637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1438"/>
              </p:ext>
            </p:extLst>
          </p:nvPr>
        </p:nvGraphicFramePr>
        <p:xfrm>
          <a:off x="8007549" y="3060834"/>
          <a:ext cx="2590800" cy="35838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705431824"/>
                    </a:ext>
                  </a:extLst>
                </a:gridCol>
              </a:tblGrid>
              <a:tr h="368085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129276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01078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Історія України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58577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Англійська мова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432415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Іспанська, німецька, французька мови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830459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ru-RU" sz="1400" noProof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Фізика</a:t>
                      </a:r>
                      <a:endParaRPr lang="ru-RU" sz="1400" noProof="1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04643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Біологія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8462163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Географія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801230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Хімія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140018"/>
                  </a:ext>
                </a:extLst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1634836" y="1995222"/>
            <a:ext cx="8118764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закладів загальної середньої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одного предмета на вибір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17" y="2708923"/>
            <a:ext cx="706581" cy="7038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3" y="2708923"/>
            <a:ext cx="706581" cy="703821"/>
          </a:xfrm>
          <a:prstGeom prst="rect">
            <a:avLst/>
          </a:prstGeom>
        </p:spPr>
      </p:pic>
      <p:cxnSp>
        <p:nvCxnSpPr>
          <p:cNvPr id="28" name="Пряма зі стрілкою 27"/>
          <p:cNvCxnSpPr/>
          <p:nvPr/>
        </p:nvCxnSpPr>
        <p:spPr>
          <a:xfrm flipV="1">
            <a:off x="6918929" y="4325257"/>
            <a:ext cx="848285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" y="3087914"/>
            <a:ext cx="5009867" cy="1645413"/>
          </a:xfrm>
          <a:prstGeom prst="rect">
            <a:avLst/>
          </a:prstGeom>
        </p:spPr>
      </p:pic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6" y="2898998"/>
            <a:ext cx="5066799" cy="3668659"/>
          </a:xfrm>
          <a:prstGeom prst="rect">
            <a:avLst/>
          </a:prstGeom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817006"/>
            <a:ext cx="10626437" cy="1189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52483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Реєстрація</a:t>
            </a:r>
          </a:p>
          <a:p>
            <a:pPr algn="ctr"/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</a:t>
            </a:r>
            <a:r>
              <a:rPr lang="uk-UA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18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66" y="2178067"/>
            <a:ext cx="1145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осіб для проходження ДПА у формі ЗНО – до </a:t>
            </a:r>
            <a:r>
              <a:rPr lang="uk-UA" sz="2400" i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 березня 2019 року</a:t>
            </a:r>
            <a:endParaRPr lang="uk-UA" sz="2400" i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44" y="4702434"/>
            <a:ext cx="5506069" cy="22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17361">
            <a:off x="3166250" y="6536539"/>
            <a:ext cx="599797" cy="3574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6867688" y="3493280"/>
            <a:ext cx="599797" cy="35744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319893" y="4823442"/>
            <a:ext cx="581891" cy="1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uk-UA" sz="14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1" y="1754764"/>
            <a:ext cx="3512365" cy="3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696612"/>
            <a:ext cx="7526653" cy="141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Відкриває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сторінку </a:t>
            </a:r>
            <a:r>
              <a:rPr lang="uk-UA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“Реєстрація 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2019”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розміщену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en-US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сайтах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УЦОЯО 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http://testportal.gov.ua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 або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КРЦОЯО 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http://kievtest.org.ua</a:t>
            </a:r>
            <a:r>
              <a:rPr lang="uk-UA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r>
              <a:rPr lang="uk-UA" altLang="ru-RU" dirty="0">
                <a:latin typeface="Arial Black" panose="020B0A04020102020204" pitchFamily="34" charset="0"/>
              </a:rPr>
              <a:t/>
            </a:r>
            <a:br>
              <a:rPr lang="uk-UA" altLang="ru-RU" dirty="0">
                <a:latin typeface="Arial Black" panose="020B0A04020102020204" pitchFamily="34" charset="0"/>
              </a:rPr>
            </a:br>
            <a:r>
              <a:rPr lang="uk-UA" altLang="ru-RU" dirty="0">
                <a:latin typeface="Arial Black" panose="020B0A04020102020204" pitchFamily="34" charset="0"/>
              </a:rPr>
              <a:t> </a:t>
            </a:r>
            <a:endParaRPr lang="en-US" alt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92036" y="77554"/>
            <a:ext cx="861752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Здобувачі повної загальної середньої освіти  ЗЗСО, ЗПТО,ЗВО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161738" y="3008196"/>
            <a:ext cx="7622498" cy="2279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водить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особисті дані,</a:t>
            </a:r>
            <a:endParaRPr lang="uk-UA" altLang="ru-RU" dirty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ф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ормує та роздруковує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бланк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реєстраційної картки,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F138C"/>
                </a:solidFill>
                <a:latin typeface="Arial Black" panose="020B0A04020102020204" pitchFamily="34" charset="0"/>
              </a:rPr>
              <a:t>         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правильність зазначених у ній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даних,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заповнює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власноруч необхідні поля,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клеює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спеціально відведені місця фотокартки </a:t>
            </a:r>
            <a:endParaRPr lang="uk-UA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323475" y="5126636"/>
            <a:ext cx="7661564" cy="1457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відповідальній особі у своєму закладі освіти                    </a:t>
            </a: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</a:t>
            </a:r>
            <a:r>
              <a:rPr lang="uk-UA" alt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реєстраційну картку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паспортного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документа</a:t>
            </a:r>
            <a:endParaRPr lang="en-US" alt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" y="15955"/>
            <a:ext cx="1874792" cy="1418464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2863121" y="229634"/>
            <a:ext cx="6715594" cy="1296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Перелік документів, що посвідчують особу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89" y="2232855"/>
            <a:ext cx="8019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ПАСПОРТ ГРОМАДЯНИНА УКРАЇНИ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у тому числі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ID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картка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uk-UA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121" y="5456091"/>
            <a:ext cx="44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документ, що посвідчує особу для іноземців та осіб без громадянства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/>
          <a:stretch/>
        </p:blipFill>
        <p:spPr>
          <a:xfrm rot="20206419">
            <a:off x="9724663" y="2654510"/>
            <a:ext cx="1628189" cy="1761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857">
            <a:off x="8627418" y="3962823"/>
            <a:ext cx="1924517" cy="2651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978">
            <a:off x="7346362" y="5293907"/>
            <a:ext cx="1751294" cy="1285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" y="3294844"/>
            <a:ext cx="1323813" cy="1681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71" y="4976469"/>
            <a:ext cx="1336593" cy="1698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6" y="1664729"/>
            <a:ext cx="1217773" cy="154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9337" y="3268832"/>
            <a:ext cx="85453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ПРО НАРОДЖЕННЯ - для осіб, які не мали можливості отримати паспорт громадянина України у зв'язку з тим, що проживають на тимчасово окупованій території або в населених пунктах, зазначених у переліку населених пунктів, на території яких органи державної влади тимчасово не здійснюють свої повноваження, та переліку населених пунктів, що розташовані на лінії зіткнення,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387149" y="2828738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4704" y="4976469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776" y="1550090"/>
            <a:ext cx="3708257" cy="2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101045" y="1894985"/>
            <a:ext cx="3963031" cy="25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50" name="Округлений прямокутник 49"/>
          <p:cNvSpPr/>
          <p:nvPr/>
        </p:nvSpPr>
        <p:spPr>
          <a:xfrm>
            <a:off x="2814219" y="151674"/>
            <a:ext cx="6580682" cy="1306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Ф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ормування комплектів реєстраційних документів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2" name="Загнутий кут 1"/>
          <p:cNvSpPr/>
          <p:nvPr/>
        </p:nvSpPr>
        <p:spPr>
          <a:xfrm>
            <a:off x="228454" y="2187383"/>
            <a:ext cx="2908787" cy="36362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повинні бути: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65" y="4268493"/>
            <a:ext cx="2998890" cy="2559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6214713" y="4980262"/>
            <a:ext cx="754594" cy="821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72096" y="1075761"/>
            <a:ext cx="2027603" cy="19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795" y="4360404"/>
            <a:ext cx="8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  <a:endParaRPr lang="uk-UA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728" y="3664212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1974" y="3075040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710" y="4658032"/>
            <a:ext cx="2978804" cy="2169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9017604" y="4980261"/>
            <a:ext cx="754594" cy="8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1525</TotalTime>
  <Words>2038</Words>
  <Application>Microsoft Office PowerPoint</Application>
  <PresentationFormat>Произвольный</PresentationFormat>
  <Paragraphs>465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Кількісний розподіл варіантів вибору другого та третього конкурсних предметів зі 151 спеціальності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Degina</dc:creator>
  <cp:lastModifiedBy>Admin</cp:lastModifiedBy>
  <cp:revision>273</cp:revision>
  <cp:lastPrinted>2019-01-18T07:36:10Z</cp:lastPrinted>
  <dcterms:created xsi:type="dcterms:W3CDTF">2019-01-03T18:30:52Z</dcterms:created>
  <dcterms:modified xsi:type="dcterms:W3CDTF">2019-01-21T08:53:52Z</dcterms:modified>
</cp:coreProperties>
</file>